
<file path=[Content_Types].xml><?xml version="1.0" encoding="utf-8"?>
<Types xmlns="http://schemas.openxmlformats.org/package/2006/content-types">
  <Default Extension="tiff" ContentType="image/tif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8"/>
  </p:notesMasterIdLst>
  <p:sldIdLst>
    <p:sldId id="859" r:id="rId3"/>
    <p:sldId id="1070" r:id="rId4"/>
    <p:sldId id="1071" r:id="rId5"/>
    <p:sldId id="1072" r:id="rId6"/>
    <p:sldId id="1073" r:id="rId7"/>
    <p:sldId id="1074" r:id="rId8"/>
    <p:sldId id="1075" r:id="rId9"/>
    <p:sldId id="1076" r:id="rId10"/>
    <p:sldId id="1077" r:id="rId11"/>
    <p:sldId id="1079" r:id="rId12"/>
    <p:sldId id="1080" r:id="rId13"/>
    <p:sldId id="1081" r:id="rId14"/>
    <p:sldId id="1082" r:id="rId15"/>
    <p:sldId id="1083" r:id="rId16"/>
    <p:sldId id="1084" r:id="rId17"/>
    <p:sldId id="1085" r:id="rId18"/>
    <p:sldId id="1086" r:id="rId19"/>
    <p:sldId id="1087" r:id="rId20"/>
    <p:sldId id="1088" r:id="rId21"/>
    <p:sldId id="1089" r:id="rId22"/>
    <p:sldId id="1091" r:id="rId23"/>
    <p:sldId id="1092" r:id="rId24"/>
    <p:sldId id="1094" r:id="rId25"/>
    <p:sldId id="1095" r:id="rId26"/>
    <p:sldId id="1096" r:id="rId27"/>
  </p:sldIdLst>
  <p:sldSz cx="12190095" cy="6858000"/>
  <p:notesSz cx="6858000" cy="9144000"/>
  <p:defaultTextStyle>
    <a:defPPr>
      <a:defRPr lang="zh-CN"/>
    </a:defPPr>
    <a:lvl1pPr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1pPr>
    <a:lvl2pPr marL="4572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2pPr>
    <a:lvl3pPr marL="9144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3pPr>
    <a:lvl4pPr marL="13716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4pPr>
    <a:lvl5pPr marL="1828800" algn="l" rtl="0" eaLnBrk="0" fontAlgn="base" hangingPunct="0">
      <a:spcBef>
        <a:spcPct val="0"/>
      </a:spcBef>
      <a:spcAft>
        <a:spcPct val="0"/>
      </a:spcAft>
      <a:defRPr sz="2800" b="1" kern="1200">
        <a:solidFill>
          <a:srgbClr val="FF0000"/>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2800" b="1" kern="1200">
        <a:solidFill>
          <a:srgbClr val="FF0000"/>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3F2E7"/>
    <a:srgbClr val="FFFFFF"/>
    <a:srgbClr val="FF0000"/>
    <a:srgbClr val="8DC369"/>
    <a:srgbClr val="009900"/>
    <a:srgbClr val="62812B"/>
    <a:srgbClr val="A0C83C"/>
    <a:srgbClr val="006C45"/>
    <a:srgbClr val="009B64"/>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06" autoAdjust="0"/>
  </p:normalViewPr>
  <p:slideViewPr>
    <p:cSldViewPr showGuides="1">
      <p:cViewPr varScale="1">
        <p:scale>
          <a:sx n="102" d="100"/>
          <a:sy n="102" d="100"/>
        </p:scale>
        <p:origin x="258" y="114"/>
      </p:cViewPr>
      <p:guideLst>
        <p:guide orient="horz" pos="2160"/>
        <p:guide pos="3844"/>
      </p:guideLst>
    </p:cSldViewPr>
  </p:slideViewPr>
  <p:notesTextViewPr>
    <p:cViewPr>
      <p:scale>
        <a:sx n="1" d="1"/>
        <a:sy n="1" d="1"/>
      </p:scale>
      <p:origin x="0" y="0"/>
    </p:cViewPr>
  </p:notesTextViewPr>
  <p:sorterViewPr>
    <p:cViewPr>
      <p:scale>
        <a:sx n="100" d="100"/>
        <a:sy n="100" d="100"/>
      </p:scale>
      <p:origin x="0" y="3954"/>
    </p:cViewPr>
  </p:sorterViewPr>
  <p:notesViewPr>
    <p:cSldViewPr>
      <p:cViewPr varScale="1">
        <p:scale>
          <a:sx n="85" d="100"/>
          <a:sy n="85" d="100"/>
        </p:scale>
        <p:origin x="3804" y="72"/>
      </p:cViewPr>
      <p:guideLst>
        <p:guide orient="horz" pos="2880"/>
        <p:guide pos="2163"/>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notesMaster" Target="notesMasters/notesMaster1.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76DD8E7-ADCF-4362-B87F-019A5BEFE471}" type="datetimeFigureOut">
              <a:rPr lang="zh-CN" altLang="en-US"/>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zh-CN" altLang="en-US" noProof="0"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fontAlgn="auto" hangingPunct="1">
              <a:spcBef>
                <a:spcPts val="0"/>
              </a:spcBef>
              <a:spcAft>
                <a:spcPts val="0"/>
              </a:spcAft>
              <a:defRPr sz="1200" b="0" smtClean="0">
                <a:solidFill>
                  <a:schemeClr val="tx1"/>
                </a:solidFill>
                <a:latin typeface="+mn-lt"/>
                <a:ea typeface="+mn-ea"/>
              </a:defRPr>
            </a:lvl1pPr>
          </a:lstStyle>
          <a:p>
            <a:pPr>
              <a:defRPr/>
            </a:pPr>
            <a:fld id="{6DA6677A-7160-4083-9553-F35DCC12160A}"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4_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646331"/>
          </a:xfrm>
        </p:spPr>
        <p:txBody>
          <a:bodyPr wrap="square">
            <a:spAutoFit/>
          </a:bodyPr>
          <a:lstStyle>
            <a:lvl1pPr marL="0" indent="0" algn="just">
              <a:lnSpc>
                <a:spcPct val="150000"/>
              </a:lnSpc>
              <a:spcBef>
                <a:spcPts val="0"/>
              </a:spcBef>
              <a:buFontTx/>
              <a:buNone/>
              <a:tabLst>
                <a:tab pos="5645150" algn="l"/>
                <a:tab pos="9862820" algn="l"/>
              </a:tabLst>
              <a:defRPr sz="2400" b="0"/>
            </a:lvl1pPr>
            <a:lvl2pPr marL="457200" indent="0">
              <a:buFontTx/>
              <a:buNone/>
              <a:defRPr sz="2800" b="1"/>
            </a:lvl2pPr>
            <a:lvl3pPr marL="914400" indent="0">
              <a:buFontTx/>
              <a:buNone/>
              <a:defRPr sz="2800" b="1"/>
            </a:lvl3pPr>
            <a:lvl4pPr marL="1371600" indent="0">
              <a:buFontTx/>
              <a:buNone/>
              <a:defRPr sz="2800" b="1"/>
            </a:lvl4pPr>
            <a:lvl5pPr marL="1828800" indent="0">
              <a:buFontTx/>
              <a:buNone/>
              <a:defRPr sz="2800" b="1"/>
            </a:lvl5pPr>
          </a:lstStyle>
          <a:p>
            <a:pPr lvl="0"/>
            <a:r>
              <a:rPr lang="zh-CN" altLang="en-US" dirty="0"/>
              <a:t>单击此处编辑母版文本样式</a:t>
            </a:r>
            <a:endParaRPr lang="zh-CN" altLang="en-US" dirty="0"/>
          </a:p>
        </p:txBody>
      </p:sp>
      <p:sp>
        <p:nvSpPr>
          <p:cNvPr id="6" name="文本框 5"/>
          <p:cNvSpPr txBox="1"/>
          <p:nvPr userDrawn="1"/>
        </p:nvSpPr>
        <p:spPr>
          <a:xfrm>
            <a:off x="5159102" y="-27384"/>
            <a:ext cx="6768752" cy="400110"/>
          </a:xfrm>
          <a:prstGeom prst="rect">
            <a:avLst/>
          </a:prstGeom>
          <a:noFill/>
        </p:spPr>
        <p:txBody>
          <a:bodyPr wrap="square" rtlCol="0">
            <a:spAutoFit/>
          </a:bodyPr>
          <a:lstStyle/>
          <a:p>
            <a:pPr algn="r" eaLnBrk="1" fontAlgn="auto" hangingPunct="1">
              <a:spcBef>
                <a:spcPts val="0"/>
              </a:spcBef>
              <a:spcAft>
                <a:spcPts val="0"/>
              </a:spcAft>
            </a:pPr>
            <a:r>
              <a:rPr lang="zh-CN" altLang="en-US" sz="2000" dirty="0" smtClean="0">
                <a:solidFill>
                  <a:prstClr val="black"/>
                </a:solidFill>
                <a:latin typeface="楷体" panose="02010609060101010101" pitchFamily="49" charset="-122"/>
                <a:ea typeface="楷体" panose="02010609060101010101" pitchFamily="49" charset="-122"/>
              </a:rPr>
              <a:t>实验班全程提</a:t>
            </a:r>
            <a:r>
              <a:rPr lang="zh-CN" altLang="en-US" sz="2000" dirty="0">
                <a:solidFill>
                  <a:prstClr val="black"/>
                </a:solidFill>
                <a:latin typeface="楷体" panose="02010609060101010101" pitchFamily="49" charset="-122"/>
                <a:ea typeface="楷体" panose="02010609060101010101" pitchFamily="49" charset="-122"/>
              </a:rPr>
              <a:t>优</a:t>
            </a:r>
            <a:r>
              <a:rPr lang="zh-CN" altLang="en-US" sz="2000" dirty="0" smtClean="0">
                <a:solidFill>
                  <a:prstClr val="black"/>
                </a:solidFill>
                <a:latin typeface="楷体" panose="02010609060101010101" pitchFamily="49" charset="-122"/>
                <a:ea typeface="楷体" panose="02010609060101010101" pitchFamily="49" charset="-122"/>
              </a:rPr>
              <a:t>训练 高中物理 选择性必修 第二册 </a:t>
            </a:r>
            <a:r>
              <a:rPr lang="en-US" altLang="zh-CN" sz="2000" dirty="0" smtClean="0">
                <a:solidFill>
                  <a:prstClr val="black"/>
                </a:solidFill>
                <a:latin typeface="楷体" panose="02010609060101010101" pitchFamily="49" charset="-122"/>
                <a:ea typeface="楷体" panose="02010609060101010101" pitchFamily="49" charset="-122"/>
              </a:rPr>
              <a:t>RMJY</a:t>
            </a:r>
            <a:endParaRPr lang="zh-CN" altLang="en-US" sz="2000" dirty="0">
              <a:solidFill>
                <a:prstClr val="black"/>
              </a:solidFill>
              <a:latin typeface="楷体" panose="02010609060101010101" pitchFamily="49" charset="-122"/>
              <a:ea typeface="楷体" panose="02010609060101010101" pitchFamily="49" charset="-122"/>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609600" y="274638"/>
            <a:ext cx="109712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7" name="文本占位符 2"/>
          <p:cNvSpPr>
            <a:spLocks noGrp="1"/>
          </p:cNvSpPr>
          <p:nvPr>
            <p:ph type="body" idx="1"/>
          </p:nvPr>
        </p:nvSpPr>
        <p:spPr bwMode="auto">
          <a:xfrm>
            <a:off x="609600" y="1600200"/>
            <a:ext cx="1097121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5" name="日期占位符 3"/>
          <p:cNvSpPr>
            <a:spLocks noGrp="1"/>
          </p:cNvSpPr>
          <p:nvPr>
            <p:ph type="dt" sz="half" idx="2"/>
          </p:nvPr>
        </p:nvSpPr>
        <p:spPr>
          <a:xfrm>
            <a:off x="609600" y="6356350"/>
            <a:ext cx="2844800" cy="365125"/>
          </a:xfrm>
          <a:prstGeom prst="rect">
            <a:avLst/>
          </a:prstGeom>
        </p:spPr>
        <p:txBody>
          <a:bodyPr vert="horz" lIns="91440" tIns="45720" rIns="91440" bIns="45720" rtlCol="0" anchor="ctr"/>
          <a:lstStyle>
            <a:lvl1pPr algn="l"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5A251CE3-0789-4FE2-9BCC-68528F2EDFEB}" type="datetimeFigureOut">
              <a:rPr lang="zh-CN" altLang="en-US"/>
            </a:fld>
            <a:endParaRPr lang="zh-CN" altLang="en-US"/>
          </a:p>
        </p:txBody>
      </p:sp>
      <p:sp>
        <p:nvSpPr>
          <p:cNvPr id="17" name="灯片编号占位符 5"/>
          <p:cNvSpPr>
            <a:spLocks noGrp="1"/>
          </p:cNvSpPr>
          <p:nvPr>
            <p:ph type="sldNum" sz="quarter" idx="4"/>
          </p:nvPr>
        </p:nvSpPr>
        <p:spPr>
          <a:xfrm>
            <a:off x="8736013" y="6356350"/>
            <a:ext cx="2844800" cy="365125"/>
          </a:xfrm>
          <a:prstGeom prst="rect">
            <a:avLst/>
          </a:prstGeom>
        </p:spPr>
        <p:txBody>
          <a:bodyPr vert="horz" lIns="91440" tIns="45720" rIns="91440" bIns="45720" rtlCol="0" anchor="ctr"/>
          <a:lstStyle>
            <a:lvl1pPr algn="r" eaLnBrk="1" fontAlgn="auto" hangingPunct="1">
              <a:spcBef>
                <a:spcPts val="0"/>
              </a:spcBef>
              <a:spcAft>
                <a:spcPts val="0"/>
              </a:spcAft>
              <a:defRPr sz="1200" b="0" smtClean="0">
                <a:solidFill>
                  <a:schemeClr val="tx1">
                    <a:tint val="75000"/>
                  </a:schemeClr>
                </a:solidFill>
                <a:latin typeface="+mn-lt"/>
                <a:ea typeface="+mn-ea"/>
              </a:defRPr>
            </a:lvl1pPr>
          </a:lstStyle>
          <a:p>
            <a:pPr>
              <a:defRPr/>
            </a:pPr>
            <a:fld id="{C2E4B378-20BA-44D9-BD0B-51CDB6E9541E}"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2pPr>
      <a:lvl3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3pPr>
      <a:lvl4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4pPr>
      <a:lvl5pPr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sz="4400">
          <a:solidFill>
            <a:schemeClr val="tx1"/>
          </a:solidFill>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8.png"/><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image" Target="../media/image15.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image" Target="../media/image19.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5.png"/><Relationship Id="rId1" Type="http://schemas.openxmlformats.org/officeDocument/2006/relationships/image" Target="../media/image21.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3.png"/><Relationship Id="rId2" Type="http://schemas.openxmlformats.org/officeDocument/2006/relationships/image" Target="../media/image17.png"/><Relationship Id="rId1" Type="http://schemas.openxmlformats.org/officeDocument/2006/relationships/image" Target="../media/image22.pn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7.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28.png"/></Relationships>
</file>

<file path=ppt/slides/_rels/slide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20.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33.png"/></Relationships>
</file>

<file path=ppt/slides/_rels/slide2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37.png"/></Relationships>
</file>

<file path=ppt/slides/_rels/slide2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39.png"/><Relationship Id="rId3" Type="http://schemas.openxmlformats.org/officeDocument/2006/relationships/image" Target="../media/image17.png"/><Relationship Id="rId2" Type="http://schemas.openxmlformats.org/officeDocument/2006/relationships/image" Target="../media/image20.png"/><Relationship Id="rId1"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4.png"/><Relationship Id="rId1"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7.png"/><Relationship Id="rId1"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9.png"/><Relationship Id="rId1"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11.png"/><Relationship Id="rId1"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34327" y="1721001"/>
            <a:ext cx="11523345" cy="119199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第一</a:t>
            </a:r>
            <a:r>
              <a:rPr lang="zh-CN" altLang="en-US" sz="5400" dirty="0" smtClean="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章  安培力</a:t>
            </a:r>
            <a:r>
              <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rPr>
              <a:t>与洛伦兹力</a:t>
            </a:r>
            <a:endParaRPr lang="zh-CN" altLang="en-US" sz="5400" dirty="0">
              <a:solidFill>
                <a:srgbClr val="549E39"/>
              </a:solidFill>
              <a:latin typeface="微软雅黑" panose="020B0503020204020204" pitchFamily="34" charset="-122"/>
              <a:ea typeface="微软雅黑" panose="020B0503020204020204" pitchFamily="34" charset="-122"/>
              <a:cs typeface="微软雅黑" panose="020B0503020204020204" pitchFamily="34" charset="-122"/>
            </a:endParaRPr>
          </a:p>
        </p:txBody>
      </p:sp>
      <p:sp>
        <p:nvSpPr>
          <p:cNvPr id="7" name="文本框 6"/>
          <p:cNvSpPr txBox="1"/>
          <p:nvPr/>
        </p:nvSpPr>
        <p:spPr>
          <a:xfrm>
            <a:off x="334327" y="3115491"/>
            <a:ext cx="11523345" cy="106984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1.</a:t>
            </a:r>
            <a:r>
              <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rPr>
              <a:t>磁场对通电导线的作用力</a:t>
            </a:r>
            <a:endParaRPr lang="zh-CN" altLang="en-US" sz="4800" b="0" dirty="0">
              <a:solidFill>
                <a:srgbClr val="000000"/>
              </a:solidFill>
              <a:latin typeface="微软雅黑" panose="020B0503020204020204" pitchFamily="34" charset="-122"/>
              <a:ea typeface="微软雅黑" panose="020B0503020204020204" pitchFamily="34" charset="-122"/>
              <a:cs typeface="微软雅黑" panose="020B0503020204020204"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21397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图所示，磁感应强度大小为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的匀强磁场方向竖直向上，半径为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的四分之三圆弧导线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绕过圆心</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垂直于纸面的转轴顺时针转动一周，导线中通有恒定电流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，下列说法正确的是</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受到的安培力大小可能为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受到的安培力最大值为</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受到的安培力方向始终垂直纸面向</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里</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213974"/>
              </a:xfrm>
              <a:blipFill rotWithShape="1">
                <a:blip r:embed="rId1"/>
                <a:stretch>
                  <a:fillRect l="-2" t="-15" r="1" b="3"/>
                </a:stretch>
              </a:blipFill>
            </p:spPr>
            <p:txBody>
              <a:bodyPr/>
              <a:lstStyle/>
              <a:p>
                <a:r>
                  <a:rPr lang="zh-CN" altLang="en-US">
                    <a:noFill/>
                  </a:rPr>
                  <a:t> </a:t>
                </a:r>
              </a:p>
            </p:txBody>
          </p:sp>
        </mc:Fallback>
      </mc:AlternateContent>
      <p:pic>
        <p:nvPicPr>
          <p:cNvPr id="3" name="24典例1.eps" descr="id:2147489935;FounderCES"/>
          <p:cNvPicPr/>
          <p:nvPr/>
        </p:nvPicPr>
        <p:blipFill>
          <a:blip r:embed="rId2"/>
          <a:stretch>
            <a:fillRect/>
          </a:stretch>
        </p:blipFill>
        <p:spPr>
          <a:xfrm>
            <a:off x="478582" y="927382"/>
            <a:ext cx="1047040" cy="337713"/>
          </a:xfrm>
          <a:prstGeom prst="rect">
            <a:avLst/>
          </a:prstGeom>
        </p:spPr>
      </p:pic>
      <p:pic>
        <p:nvPicPr>
          <p:cNvPr id="4" name="24答案.eps" descr="id:2147489956;FounderCES"/>
          <p:cNvPicPr/>
          <p:nvPr/>
        </p:nvPicPr>
        <p:blipFill>
          <a:blip r:embed="rId3"/>
          <a:stretch>
            <a:fillRect/>
          </a:stretch>
        </p:blipFill>
        <p:spPr>
          <a:xfrm>
            <a:off x="487861" y="5069582"/>
            <a:ext cx="826824" cy="295189"/>
          </a:xfrm>
          <a:prstGeom prst="rect">
            <a:avLst/>
          </a:prstGeom>
        </p:spPr>
      </p:pic>
      <p:sp>
        <p:nvSpPr>
          <p:cNvPr id="5" name="矩形 4"/>
          <p:cNvSpPr/>
          <p:nvPr/>
        </p:nvSpPr>
        <p:spPr>
          <a:xfrm>
            <a:off x="1549371" y="4974228"/>
            <a:ext cx="389850" cy="461665"/>
          </a:xfrm>
          <a:prstGeom prst="rect">
            <a:avLst/>
          </a:prstGeom>
        </p:spPr>
        <p:txBody>
          <a:bodyPr wrap="none">
            <a:spAutoFit/>
          </a:bodyPr>
          <a:lstStyle/>
          <a:p>
            <a:r>
              <a:rPr lang="en-US" altLang="zh-CN" sz="2400" dirty="0">
                <a:solidFill>
                  <a:srgbClr val="000000"/>
                </a:solidFill>
              </a:rPr>
              <a:t>B</a:t>
            </a:r>
            <a:endParaRPr lang="zh-CN" altLang="en-US" sz="2400" dirty="0"/>
          </a:p>
        </p:txBody>
      </p:sp>
      <p:pic>
        <p:nvPicPr>
          <p:cNvPr id="6" name="图片 5"/>
          <p:cNvPicPr>
            <a:picLocks noChangeAspect="1"/>
          </p:cNvPicPr>
          <p:nvPr/>
        </p:nvPicPr>
        <p:blipFill>
          <a:blip r:embed="rId4"/>
          <a:stretch>
            <a:fillRect/>
          </a:stretch>
        </p:blipFill>
        <p:spPr>
          <a:xfrm>
            <a:off x="7679382" y="2204864"/>
            <a:ext cx="2570021" cy="261303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3524298"/>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的等效长度为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连线的长度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大小为</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连线与磁场方向平行时导线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所受安培力最小</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受到的安培力最小为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当</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连线与磁场方向垂直时导线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所受安培力最大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安培力最大值为</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en-US" altLang="zh-CN" b="1" baseline="-25000"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a:t>
                </a:r>
                <a:r>
                  <a:rPr lang="en-US"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e>
                    </m:rad>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受到的安培力大小可能为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中电流方向为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初始状态时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导线受到的安培力方向垂直纸面向外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3524298"/>
              </a:xfrm>
              <a:blipFill rotWithShape="1">
                <a:blip r:embed="rId1"/>
                <a:stretch>
                  <a:fillRect l="-2" t="-18" r="1" b="1"/>
                </a:stretch>
              </a:blipFill>
            </p:spPr>
            <p:txBody>
              <a:bodyPr/>
              <a:lstStyle/>
              <a:p>
                <a:r>
                  <a:rPr lang="zh-CN" altLang="en-US">
                    <a:noFill/>
                  </a:rPr>
                  <a:t> </a:t>
                </a:r>
              </a:p>
            </p:txBody>
          </p:sp>
        </mc:Fallback>
      </mc:AlternateContent>
      <p:pic>
        <p:nvPicPr>
          <p:cNvPr id="3" name="24解析.eps" descr="id:2147489949;FounderCES"/>
          <p:cNvPicPr/>
          <p:nvPr/>
        </p:nvPicPr>
        <p:blipFill>
          <a:blip r:embed="rId2"/>
          <a:stretch>
            <a:fillRect/>
          </a:stretch>
        </p:blipFill>
        <p:spPr>
          <a:xfrm>
            <a:off x="497192" y="987007"/>
            <a:ext cx="826824" cy="295189"/>
          </a:xfrm>
          <a:prstGeom prst="rect">
            <a:avLst/>
          </a:prstGeom>
        </p:spPr>
      </p:pic>
      <p:pic>
        <p:nvPicPr>
          <p:cNvPr id="5" name="图片 4"/>
          <p:cNvPicPr>
            <a:picLocks noChangeAspect="1"/>
          </p:cNvPicPr>
          <p:nvPr/>
        </p:nvPicPr>
        <p:blipFill>
          <a:blip r:embed="rId3"/>
          <a:stretch>
            <a:fillRect/>
          </a:stretch>
        </p:blipFill>
        <p:spPr>
          <a:xfrm>
            <a:off x="4727054" y="3861048"/>
            <a:ext cx="2570021" cy="261303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力作用下通电导体的运动方向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判断方法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电流元法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电流元法即把整段电流等效为多段直线电流元，先用左手定则判断出每一小段电流元所受安培力的方向，从而判断出整段电流所受合力的方向，最后确定通电导体的运动方向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要点2.eps" descr="id:2147489963;FounderCES"/>
          <p:cNvPicPr/>
          <p:nvPr/>
        </p:nvPicPr>
        <p:blipFill>
          <a:blip r:embed="rId1"/>
          <a:stretch>
            <a:fillRect/>
          </a:stretch>
        </p:blipFill>
        <p:spPr>
          <a:xfrm>
            <a:off x="452918" y="917976"/>
            <a:ext cx="961768" cy="337793"/>
          </a:xfrm>
          <a:prstGeom prst="rect">
            <a:avLst/>
          </a:prstGeom>
        </p:spPr>
      </p:pic>
      <p:sp>
        <p:nvSpPr>
          <p:cNvPr id="4" name="内容占位符 1"/>
          <p:cNvSpPr txBox="1"/>
          <p:nvPr/>
        </p:nvSpPr>
        <p:spPr bwMode="auto">
          <a:xfrm>
            <a:off x="360854" y="4221088"/>
            <a:ext cx="11485848" cy="64516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电流元是理想化模型</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温馨提示.eps" descr="id:2147489830;FounderCES"/>
          <p:cNvPicPr/>
          <p:nvPr/>
        </p:nvPicPr>
        <p:blipFill>
          <a:blip r:embed="rId2"/>
          <a:stretch>
            <a:fillRect/>
          </a:stretch>
        </p:blipFill>
        <p:spPr>
          <a:xfrm>
            <a:off x="478582" y="4393230"/>
            <a:ext cx="1800199" cy="353927"/>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360854" y="746120"/>
            <a:ext cx="11485848" cy="1667764"/>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特殊位置法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把电流或磁体转到一个便于分析的特殊位置后再判断所受安培力的方向，从而确定通电导体的运动方向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
        <p:nvSpPr>
          <p:cNvPr id="7" name="内容占位符 1"/>
          <p:cNvSpPr txBox="1"/>
          <p:nvPr/>
        </p:nvSpPr>
        <p:spPr bwMode="auto">
          <a:xfrm>
            <a:off x="360854" y="2564720"/>
            <a:ext cx="11485848" cy="576248"/>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常见</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的情况是转过</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8" name="温馨提示.eps" descr="id:2147489830;FounderCES"/>
          <p:cNvPicPr/>
          <p:nvPr/>
        </p:nvPicPr>
        <p:blipFill>
          <a:blip r:embed="rId1"/>
          <a:stretch>
            <a:fillRect/>
          </a:stretch>
        </p:blipFill>
        <p:spPr>
          <a:xfrm>
            <a:off x="478582" y="2736862"/>
            <a:ext cx="1800199" cy="353927"/>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702715"/>
          </a:xfrm>
        </p:spPr>
        <p:txBody>
          <a:bodyPr/>
          <a:lstStyle/>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等效法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环形电流和通电螺线管都可以等效成条形磁体来分析，条形磁体也可以等效成环形电流或通电螺线管来分析，通电螺线管也可以等效成很多匝的环形电流来分析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结论法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①</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两电流相互平行时无转动趋势，同向电流相互吸引，反向电流相互排斥；</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②</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两电流不平行时，有转动到相互平行且电流方向相同的趋势</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转换研究对象法</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lnSpc>
                <a:spcPct val="140000"/>
              </a:lnSpc>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因为电流之间、电流与磁体之间的相互作用满足牛顿第三定律，所以，定性分析磁体在电流磁场作用下如何运动的问题，可先分析电流在磁体磁场中所受的安培力，然后由牛顿第三定律，再确定磁体所受电流磁场的作用力，从而确定磁体所受合力及运动方向</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分析问题的一般步骤</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确定通电导线所在位置的磁场分布情况；</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结合左手定则判断通电导线所受安培力的方向；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由通电导线的受力情况判断通电导线的运动情况</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416320"/>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图所示，将通电直导线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用丝线悬挂在电磁铁的正上方，直导线可自由转动，则接通开关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的瞬间</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端向上运动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端向下运动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端向下运动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端向上运动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悬线张力不变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端向纸外运动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端向纸内运动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悬线张力变小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端向纸内运动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端向纸外运动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悬线张力变大</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2.eps" descr="id:2147489984;FounderCES"/>
          <p:cNvPicPr/>
          <p:nvPr/>
        </p:nvPicPr>
        <p:blipFill>
          <a:blip r:embed="rId1"/>
          <a:stretch>
            <a:fillRect/>
          </a:stretch>
        </p:blipFill>
        <p:spPr>
          <a:xfrm>
            <a:off x="449985" y="927382"/>
            <a:ext cx="1032891" cy="333149"/>
          </a:xfrm>
          <a:prstGeom prst="rect">
            <a:avLst/>
          </a:prstGeom>
        </p:spPr>
      </p:pic>
      <p:pic>
        <p:nvPicPr>
          <p:cNvPr id="4" name="24答案.eps" descr="id:2147489956;FounderCES"/>
          <p:cNvPicPr/>
          <p:nvPr/>
        </p:nvPicPr>
        <p:blipFill>
          <a:blip r:embed="rId2"/>
          <a:stretch>
            <a:fillRect/>
          </a:stretch>
        </p:blipFill>
        <p:spPr>
          <a:xfrm>
            <a:off x="478530" y="4188365"/>
            <a:ext cx="826824" cy="295189"/>
          </a:xfrm>
          <a:prstGeom prst="rect">
            <a:avLst/>
          </a:prstGeom>
        </p:spPr>
      </p:pic>
      <p:sp>
        <p:nvSpPr>
          <p:cNvPr id="5" name="矩形 4"/>
          <p:cNvSpPr/>
          <p:nvPr/>
        </p:nvSpPr>
        <p:spPr>
          <a:xfrm>
            <a:off x="1534446" y="4086403"/>
            <a:ext cx="407484" cy="461665"/>
          </a:xfrm>
          <a:prstGeom prst="rect">
            <a:avLst/>
          </a:prstGeom>
        </p:spPr>
        <p:txBody>
          <a:bodyPr wrap="none">
            <a:spAutoFit/>
          </a:bodyPr>
          <a:lstStyle/>
          <a:p>
            <a:r>
              <a:rPr lang="en-US" altLang="zh-CN" sz="2400" dirty="0">
                <a:solidFill>
                  <a:srgbClr val="000000"/>
                </a:solidFill>
              </a:rPr>
              <a:t>D</a:t>
            </a:r>
            <a:endParaRPr lang="zh-CN" altLang="en-US" sz="2400" dirty="0"/>
          </a:p>
        </p:txBody>
      </p:sp>
      <p:pic>
        <p:nvPicPr>
          <p:cNvPr id="6" name="图片 5"/>
          <p:cNvPicPr>
            <a:picLocks noChangeAspect="1"/>
          </p:cNvPicPr>
          <p:nvPr/>
        </p:nvPicPr>
        <p:blipFill>
          <a:blip r:embed="rId3"/>
          <a:stretch>
            <a:fillRect/>
          </a:stretch>
        </p:blipFill>
        <p:spPr>
          <a:xfrm>
            <a:off x="8471470" y="1851471"/>
            <a:ext cx="2196977" cy="22256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algn="dist"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开关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接通时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根据安培定则可知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电磁铁附近磁感线的分布如图所示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此时通电直导线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端受力指向纸内</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端受力指向纸外</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故导线将转动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u="wavy" dirty="0">
                <a:solidFill>
                  <a:srgbClr val="000000"/>
                </a:solidFill>
                <a:uFill>
                  <a:solidFill>
                    <a:srgbClr val="00AEEF"/>
                  </a:solidFill>
                </a:uFill>
                <a:latin typeface="Times New Roman" panose="02020603050405020304" pitchFamily="18" charset="0"/>
                <a:ea typeface="楷体" panose="02010609060101010101" pitchFamily="49" charset="-122"/>
                <a:cs typeface="Times New Roman" panose="02020603050405020304" pitchFamily="18" charset="0"/>
              </a:rPr>
              <a:t>当导线转到与磁感线垂直时</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整个导线受到的安培力方向</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直</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故接通开关</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的瞬间悬线张力开始变大</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24解析.eps" descr="id:2147489949;FounderCES"/>
          <p:cNvPicPr/>
          <p:nvPr/>
        </p:nvPicPr>
        <p:blipFill>
          <a:blip r:embed="rId1"/>
          <a:stretch>
            <a:fillRect/>
          </a:stretch>
        </p:blipFill>
        <p:spPr>
          <a:xfrm>
            <a:off x="497192" y="936713"/>
            <a:ext cx="826824" cy="295189"/>
          </a:xfrm>
          <a:prstGeom prst="rect">
            <a:avLst/>
          </a:prstGeom>
        </p:spPr>
      </p:pic>
      <p:sp>
        <p:nvSpPr>
          <p:cNvPr id="7" name="矩形 6"/>
          <p:cNvSpPr/>
          <p:nvPr/>
        </p:nvSpPr>
        <p:spPr>
          <a:xfrm>
            <a:off x="1558702" y="2514431"/>
            <a:ext cx="2196435" cy="461665"/>
          </a:xfrm>
          <a:prstGeom prst="rect">
            <a:avLst/>
          </a:prstGeom>
        </p:spPr>
        <p:txBody>
          <a:bodyPr wrap="none">
            <a:spAutoFit/>
          </a:bodyPr>
          <a:lstStyle/>
          <a:p>
            <a:r>
              <a:rPr lang="zh-CN" altLang="zh-CN" sz="2400" dirty="0">
                <a:solidFill>
                  <a:srgbClr val="00AEEF"/>
                </a:solidFill>
                <a:ea typeface="楷体" panose="02010609060101010101" pitchFamily="49" charset="-122"/>
                <a:cs typeface="Times New Roman" panose="02020603050405020304" pitchFamily="18" charset="0"/>
              </a:rPr>
              <a:t>选取特殊位置</a:t>
            </a:r>
            <a:r>
              <a:rPr lang="en-US" altLang="zh-CN" sz="2400" dirty="0">
                <a:solidFill>
                  <a:srgbClr val="00AEEF"/>
                </a:solidFill>
                <a:latin typeface="宋体" panose="02010600030101010101" pitchFamily="2" charset="-122"/>
                <a:cs typeface="Times New Roman" panose="02020603050405020304" pitchFamily="18" charset="0"/>
              </a:rPr>
              <a:t>.</a:t>
            </a:r>
            <a:endParaRPr lang="zh-CN" altLang="en-US" dirty="0"/>
          </a:p>
        </p:txBody>
      </p:sp>
      <p:pic>
        <p:nvPicPr>
          <p:cNvPr id="8" name="箭头右.eps" descr="id:2147490005;FounderCES"/>
          <p:cNvPicPr/>
          <p:nvPr/>
        </p:nvPicPr>
        <p:blipFill>
          <a:blip r:embed="rId2"/>
          <a:stretch>
            <a:fillRect/>
          </a:stretch>
        </p:blipFill>
        <p:spPr>
          <a:xfrm>
            <a:off x="1158281" y="2523762"/>
            <a:ext cx="400421" cy="316041"/>
          </a:xfrm>
          <a:prstGeom prst="rect">
            <a:avLst/>
          </a:prstGeom>
        </p:spPr>
      </p:pic>
      <p:pic>
        <p:nvPicPr>
          <p:cNvPr id="9" name="bt10.jpg" descr="id:2147490012;FounderCES"/>
          <p:cNvPicPr/>
          <p:nvPr/>
        </p:nvPicPr>
        <p:blipFill>
          <a:blip r:embed="rId3"/>
          <a:stretch>
            <a:fillRect/>
          </a:stretch>
        </p:blipFill>
        <p:spPr>
          <a:xfrm>
            <a:off x="9363559" y="2502227"/>
            <a:ext cx="2160240" cy="1230902"/>
          </a:xfrm>
          <a:prstGeom prst="rect">
            <a:avLst/>
          </a:prstGeom>
        </p:spPr>
      </p:pic>
      <p:sp>
        <p:nvSpPr>
          <p:cNvPr id="11" name="内容占位符 1"/>
          <p:cNvSpPr txBox="1"/>
          <p:nvPr/>
        </p:nvSpPr>
        <p:spPr bwMode="auto">
          <a:xfrm>
            <a:off x="360854" y="3933056"/>
            <a:ext cx="11485848" cy="119888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安培</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力作用下的通电导线的运动情况需结合微元法及特殊位置法进行分析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如本题需要关注导线旋转</a:t>
            </a:r>
            <a:r>
              <a:rPr lang="en-US"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90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时的这个特殊位置</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12" name="顿有所悟.eps" descr="id:2147490026;FounderCES"/>
          <p:cNvPicPr/>
          <p:nvPr/>
        </p:nvPicPr>
        <p:blipFill>
          <a:blip r:embed="rId4"/>
          <a:stretch>
            <a:fillRect/>
          </a:stretch>
        </p:blipFill>
        <p:spPr>
          <a:xfrm>
            <a:off x="478582" y="4068989"/>
            <a:ext cx="1793220" cy="39347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3970318"/>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力作用下导体的平衡问题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解决通电导体在磁场中的平衡问题的关键是进行受力分析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分析该类问题需要比纯力学中的平衡问题多考虑一个安培力</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正确受力分析的关键是画好辅助图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如侧视图</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和标明辅助方向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的方向等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由于安培力、电流</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、磁感应强度</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的方向处于三维空间，所以在受力分析时要善于把立体图转化成平面图</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要点3.eps" descr="id:2147490033;FounderCES"/>
          <p:cNvPicPr/>
          <p:nvPr/>
        </p:nvPicPr>
        <p:blipFill>
          <a:blip r:embed="rId1"/>
          <a:stretch>
            <a:fillRect/>
          </a:stretch>
        </p:blipFill>
        <p:spPr>
          <a:xfrm>
            <a:off x="478582" y="908720"/>
            <a:ext cx="980430" cy="344346"/>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746120"/>
                <a:ext cx="11485848" cy="4883150"/>
              </a:xfrm>
            </p:spPr>
            <p:txBody>
              <a:bodyPr/>
              <a:lstStyle/>
              <a:p>
                <a:pPr algn="l" hangingPunct="0">
                  <a:spcAft>
                    <a:spcPts val="0"/>
                  </a:spcAft>
                  <a:tabLst>
                    <a:tab pos="9861550" algn="l"/>
                  </a:tabLst>
                </a:pPr>
                <a:r>
                  <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图所示，质量为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 kg </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的导体棒长为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 m</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，两端与长为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 m </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的细软铜丝相连，悬挂在磁感应强度为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 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、方向竖直向上的匀强磁场中</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将两细软铜丝接入一恒流电源，导体棒中的电流</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 </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始终保持不变，在水平拉力作用下导体棒从最低点由静止缓慢向右上摆动</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30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时，水平拉力为</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0</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，忽略空气阻力，重力加速度</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g </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取</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10 m/s</a:t>
                </a:r>
                <a:r>
                  <a:rPr lang="en-US" altLang="zh-CN" sz="2300"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则</a:t>
                </a:r>
                <a:r>
                  <a:rPr lang="en-US" altLang="zh-CN" sz="23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algn="l"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导体棒受到的安培力方向竖直向上</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导体棒中的电流</a:t>
                </a:r>
                <a:r>
                  <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20</a:t>
                </a:r>
                <a14:m>
                  <m:oMath xmlns:m="http://schemas.openxmlformats.org/officeDocument/2006/math">
                    <m:rad>
                      <m:radPr>
                        <m:degHide m:val="on"/>
                        <m:ctrlPr>
                          <a:rPr lang="zh-CN" altLang="zh-CN" sz="2300"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sz="2300"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oMath>
                </a14:m>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铜丝中的电流由</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流向</a:t>
                </a:r>
                <a:r>
                  <a:rPr lang="en-US" altLang="zh-CN" sz="23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若将磁场方向改为垂直导体水平向左</a:t>
                </a:r>
                <a:r>
                  <a:rPr lang="zh-CN"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sz="23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sz="23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导体棒仍向右上摆动</a:t>
                </a:r>
                <a:r>
                  <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sz="23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拉力仍然为</a:t>
                </a:r>
                <a:r>
                  <a:rPr lang="en-US" altLang="zh-CN" sz="23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en-US" altLang="zh-CN" sz="23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endParaRPr lang="zh-CN" altLang="zh-CN" sz="23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746120"/>
                <a:ext cx="11485848" cy="4883150"/>
              </a:xfrm>
              <a:blipFill rotWithShape="1">
                <a:blip r:embed="rId1"/>
                <a:stretch>
                  <a:fillRect l="-2" t="-13" r="1" b="13"/>
                </a:stretch>
              </a:blipFill>
            </p:spPr>
            <p:txBody>
              <a:bodyPr/>
              <a:lstStyle/>
              <a:p>
                <a:r>
                  <a:rPr lang="zh-CN" altLang="en-US">
                    <a:noFill/>
                  </a:rPr>
                  <a:t> </a:t>
                </a:r>
              </a:p>
            </p:txBody>
          </p:sp>
        </mc:Fallback>
      </mc:AlternateContent>
      <p:pic>
        <p:nvPicPr>
          <p:cNvPr id="3" name="24典例3.eps" descr="id:2147490040;FounderCES"/>
          <p:cNvPicPr/>
          <p:nvPr/>
        </p:nvPicPr>
        <p:blipFill>
          <a:blip r:embed="rId2"/>
          <a:stretch>
            <a:fillRect/>
          </a:stretch>
        </p:blipFill>
        <p:spPr>
          <a:xfrm>
            <a:off x="478582" y="902819"/>
            <a:ext cx="1080120" cy="348382"/>
          </a:xfrm>
          <a:prstGeom prst="rect">
            <a:avLst/>
          </a:prstGeom>
        </p:spPr>
      </p:pic>
      <p:pic>
        <p:nvPicPr>
          <p:cNvPr id="4" name="kd211.jpg" descr="id:2147490047;FounderCES"/>
          <p:cNvPicPr/>
          <p:nvPr/>
        </p:nvPicPr>
        <p:blipFill>
          <a:blip r:embed="rId3"/>
          <a:stretch>
            <a:fillRect/>
          </a:stretch>
        </p:blipFill>
        <p:spPr>
          <a:xfrm>
            <a:off x="7031310" y="3356992"/>
            <a:ext cx="3312368" cy="1783288"/>
          </a:xfrm>
          <a:prstGeom prst="rect">
            <a:avLst/>
          </a:prstGeom>
        </p:spPr>
      </p:pic>
      <p:pic>
        <p:nvPicPr>
          <p:cNvPr id="5" name="24答案.eps" descr="id:2147489956;FounderCES"/>
          <p:cNvPicPr/>
          <p:nvPr/>
        </p:nvPicPr>
        <p:blipFill>
          <a:blip r:embed="rId4"/>
          <a:stretch>
            <a:fillRect/>
          </a:stretch>
        </p:blipFill>
        <p:spPr>
          <a:xfrm>
            <a:off x="497192" y="5675883"/>
            <a:ext cx="826824" cy="295189"/>
          </a:xfrm>
          <a:prstGeom prst="rect">
            <a:avLst/>
          </a:prstGeom>
        </p:spPr>
      </p:pic>
      <p:sp>
        <p:nvSpPr>
          <p:cNvPr id="6" name="矩形 5"/>
          <p:cNvSpPr/>
          <p:nvPr/>
        </p:nvSpPr>
        <p:spPr>
          <a:xfrm>
            <a:off x="1558702" y="5490980"/>
            <a:ext cx="407484" cy="646331"/>
          </a:xfrm>
          <a:prstGeom prst="rect">
            <a:avLst/>
          </a:prstGeom>
        </p:spPr>
        <p:txBody>
          <a:bodyPr wrap="non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C</a:t>
            </a:r>
            <a:endParaRPr lang="zh-CN" altLang="zh-CN" sz="1050" dirty="0">
              <a:solidFill>
                <a:srgbClr val="000000"/>
              </a:solidFill>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48538"/>
            <a:ext cx="11485848" cy="1754326"/>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的方向</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安培力</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通电导线在磁场中受到的力称为安培力</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22798" y="764782"/>
            <a:ext cx="7253541" cy="689186"/>
          </a:xfrm>
          <a:prstGeom prst="rect">
            <a:avLst/>
          </a:prstGeom>
        </p:spPr>
      </p:pic>
      <p:pic>
        <p:nvPicPr>
          <p:cNvPr id="4" name="知识点1.eps" descr="id:2147489816;FounderCES"/>
          <p:cNvPicPr/>
          <p:nvPr/>
        </p:nvPicPr>
        <p:blipFill>
          <a:blip r:embed="rId2"/>
          <a:stretch>
            <a:fillRect/>
          </a:stretch>
        </p:blipFill>
        <p:spPr>
          <a:xfrm>
            <a:off x="469251" y="1600144"/>
            <a:ext cx="1266939" cy="350171"/>
          </a:xfrm>
          <a:prstGeom prst="rect">
            <a:avLst/>
          </a:prstGeom>
        </p:spPr>
      </p:pic>
      <p:pic>
        <p:nvPicPr>
          <p:cNvPr id="5" name="za314.jpg" descr="id:2147489823;FounderCES"/>
          <p:cNvPicPr/>
          <p:nvPr/>
        </p:nvPicPr>
        <p:blipFill>
          <a:blip r:embed="rId3">
            <a:clrChange>
              <a:clrFrom>
                <a:srgbClr val="FFFFFE"/>
              </a:clrFrom>
              <a:clrTo>
                <a:srgbClr val="FFFFFE">
                  <a:alpha val="0"/>
                </a:srgbClr>
              </a:clrTo>
            </a:clrChange>
          </a:blip>
          <a:stretch>
            <a:fillRect/>
          </a:stretch>
        </p:blipFill>
        <p:spPr>
          <a:xfrm>
            <a:off x="9407574" y="3226345"/>
            <a:ext cx="1800200" cy="2572372"/>
          </a:xfrm>
          <a:prstGeom prst="rect">
            <a:avLst/>
          </a:prstGeom>
        </p:spPr>
      </p:pic>
      <p:sp>
        <p:nvSpPr>
          <p:cNvPr id="6" name="内容占位符 1"/>
          <p:cNvSpPr txBox="1"/>
          <p:nvPr/>
        </p:nvSpPr>
        <p:spPr bwMode="auto">
          <a:xfrm>
            <a:off x="360854" y="3102981"/>
            <a:ext cx="8542664" cy="2862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左手定则</a:t>
            </a:r>
            <a:endParaRPr lang="zh-CN" altLang="zh-CN" sz="105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eaLnBrk="1" hangingPunct="0">
              <a:spcAft>
                <a:spcPts val="0"/>
              </a:spcAft>
            </a:pP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伸开左手，使拇指与其余四个手指垂直，并且都与手掌在同一个平面内；让磁感线从掌心垂直进入，并使四指指向电流的方向，这时拇指所指的方向就是通电导线在磁场中所受安培力的方向</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8067296" cy="2862322"/>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题意可知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导体棒始终处于动态平衡状态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当导体棒向右上摆动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此时导体棒在铜丝拉力、自身重力和安培力三个力的作用下处于平衡状态</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可知导体棒受到的安培力始终水平向右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对导体棒进行受力分析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如图甲所示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由图甲可知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mg</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tan30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解得</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4" name="24解析.eps" descr="id:2147489949;FounderCES"/>
          <p:cNvPicPr/>
          <p:nvPr/>
        </p:nvPicPr>
        <p:blipFill>
          <a:blip r:embed="rId1"/>
          <a:stretch>
            <a:fillRect/>
          </a:stretch>
        </p:blipFill>
        <p:spPr>
          <a:xfrm>
            <a:off x="497192" y="936713"/>
            <a:ext cx="826824" cy="295189"/>
          </a:xfrm>
          <a:prstGeom prst="rect">
            <a:avLst/>
          </a:prstGeom>
        </p:spPr>
      </p:pic>
      <p:pic>
        <p:nvPicPr>
          <p:cNvPr id="6" name="图片 5"/>
          <p:cNvPicPr>
            <a:picLocks noChangeAspect="1"/>
          </p:cNvPicPr>
          <p:nvPr/>
        </p:nvPicPr>
        <p:blipFill>
          <a:blip r:embed="rId2"/>
          <a:stretch>
            <a:fillRect/>
          </a:stretch>
        </p:blipFill>
        <p:spPr>
          <a:xfrm>
            <a:off x="8428150" y="946043"/>
            <a:ext cx="3254993" cy="1892905"/>
          </a:xfrm>
          <a:prstGeom prst="rect">
            <a:avLst/>
          </a:prstGeom>
        </p:spPr>
      </p:pic>
      <p:sp>
        <p:nvSpPr>
          <p:cNvPr id="8" name="内容占位符 1"/>
          <p:cNvSpPr txBox="1"/>
          <p:nvPr/>
        </p:nvSpPr>
        <p:spPr bwMode="auto">
          <a:xfrm>
            <a:off x="8759503" y="2819992"/>
            <a:ext cx="267589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0" hangingPunct="0">
              <a:spcBef>
                <a:spcPct val="0"/>
              </a:spcBef>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9" name="内容占位符 1"/>
              <p:cNvSpPr txBox="1"/>
              <p:nvPr/>
            </p:nvSpPr>
            <p:spPr bwMode="auto">
              <a:xfrm>
                <a:off x="360854" y="3284984"/>
                <a:ext cx="11485848" cy="2085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14:m>
                  <m:oMath xmlns:m="http://schemas.openxmlformats.org/officeDocument/2006/math">
                    <m:f>
                      <m:fPr>
                        <m:ctrlPr>
                          <a:rPr lang="zh-CN" altLang="zh-CN" b="1" i="1" smtClean="0">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𝟐𝟎</m:t>
                        </m:r>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e>
                        </m:rad>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𝟑</m:t>
                        </m:r>
                      </m:den>
                    </m:f>
                  </m:oMath>
                </a14:m>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由左手定则可知</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铜丝中的电流由</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流向</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O'</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若将磁场方向改为垂直导体水平向左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导体棒将受到竖直向上的安培力作用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当导体棒仍向右上摆动</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对导体棒进行受力分析</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如图乙所示</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则拉力必定不为</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9" name="内容占位符 1"/>
              <p:cNvSpPr txBox="1">
                <a:spLocks noRot="1" noChangeAspect="1" noMove="1" noResize="1" noEditPoints="1" noAdjustHandles="1" noChangeArrowheads="1" noChangeShapeType="1" noTextEdit="1"/>
              </p:cNvSpPr>
              <p:nvPr/>
            </p:nvSpPr>
            <p:spPr bwMode="auto">
              <a:xfrm>
                <a:off x="360854" y="3284984"/>
                <a:ext cx="11485848" cy="2085340"/>
              </a:xfrm>
              <a:prstGeom prst="rect">
                <a:avLst/>
              </a:prstGeom>
              <a:blipFill rotWithShape="1">
                <a:blip r:embed="rId3"/>
                <a:stretch>
                  <a:fillRect l="-2" t="-6" r="1" b="6"/>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zh-CN" altLang="en-US">
                    <a:noFill/>
                  </a:rPr>
                  <a:t> </a:t>
                </a:r>
              </a:p>
            </p:txBody>
          </p:sp>
        </mc:Fallback>
      </mc:AlternateContent>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1"/>
          <p:cNvSpPr txBox="1"/>
          <p:nvPr/>
        </p:nvSpPr>
        <p:spPr bwMode="auto">
          <a:xfrm>
            <a:off x="360854" y="946859"/>
            <a:ext cx="11485848" cy="3416320"/>
          </a:xfrm>
          <a:prstGeom prst="rect">
            <a:avLst/>
          </a:prstGeom>
          <a:solidFill>
            <a:srgbClr val="E3F2E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spcAft>
                <a:spcPts val="0"/>
              </a:spcAft>
            </a:pPr>
            <a:r>
              <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分析</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和求解安培力时容易出现的问题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不能正确地对磁场进行叠加求合磁感应强度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错误地认为通电导线在磁场中一定受到安培力作用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当通电导线为折线或曲线时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不会求有效长度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4</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当通电导线与磁场不垂直时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不会对磁场进行分解</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5</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不能正确引入</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电流元</a:t>
            </a:r>
            <a:r>
              <a:rPr lang="en-US" altLang="zh-CN" b="1" dirty="0">
                <a:solidFill>
                  <a:srgbClr val="000000"/>
                </a:solidFill>
                <a:latin typeface="仿宋" panose="02010609060101010101" pitchFamily="49"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并进行分析和计算</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导致无法解答</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6" name="关键提醒.eps" descr="id:2147490082;FounderCES"/>
          <p:cNvPicPr/>
          <p:nvPr/>
        </p:nvPicPr>
        <p:blipFill>
          <a:blip r:embed="rId1"/>
          <a:stretch>
            <a:fillRect/>
          </a:stretch>
        </p:blipFill>
        <p:spPr>
          <a:xfrm>
            <a:off x="515906" y="1095163"/>
            <a:ext cx="1834884" cy="362171"/>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862322"/>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力作用下的动力学问题及功和能问题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动力学问题的分析思路</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选定研究对象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变三维为二维，如侧视图、剖面图或俯视图等，并画出平面受力分析图，其中安培力的方向要注意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要点4.eps" descr="id:2147490089;FounderCES"/>
          <p:cNvPicPr/>
          <p:nvPr/>
        </p:nvPicPr>
        <p:blipFill>
          <a:blip r:embed="rId1"/>
          <a:stretch>
            <a:fillRect/>
          </a:stretch>
        </p:blipFill>
        <p:spPr>
          <a:xfrm>
            <a:off x="469251" y="901700"/>
            <a:ext cx="1008112" cy="354069"/>
          </a:xfrm>
          <a:prstGeom prst="rect">
            <a:avLst/>
          </a:prstGeom>
        </p:spPr>
      </p:pic>
      <p:pic>
        <p:nvPicPr>
          <p:cNvPr id="4" name="图片 3"/>
          <p:cNvPicPr>
            <a:picLocks noChangeAspect="1"/>
          </p:cNvPicPr>
          <p:nvPr/>
        </p:nvPicPr>
        <p:blipFill>
          <a:blip r:embed="rId2"/>
          <a:stretch>
            <a:fillRect/>
          </a:stretch>
        </p:blipFill>
        <p:spPr>
          <a:xfrm>
            <a:off x="724137" y="3649878"/>
            <a:ext cx="4764218" cy="1867354"/>
          </a:xfrm>
          <a:prstGeom prst="rect">
            <a:avLst/>
          </a:prstGeom>
        </p:spPr>
      </p:pic>
      <p:pic>
        <p:nvPicPr>
          <p:cNvPr id="5" name="图片 4"/>
          <p:cNvPicPr>
            <a:picLocks noChangeAspect="1"/>
          </p:cNvPicPr>
          <p:nvPr/>
        </p:nvPicPr>
        <p:blipFill>
          <a:blip r:embed="rId3"/>
          <a:stretch>
            <a:fillRect/>
          </a:stretch>
        </p:blipFill>
        <p:spPr>
          <a:xfrm>
            <a:off x="6023198" y="3644421"/>
            <a:ext cx="5284452" cy="1856403"/>
          </a:xfrm>
          <a:prstGeom prst="rect">
            <a:avLst/>
          </a:prstGeom>
        </p:spPr>
      </p:pic>
      <p:sp>
        <p:nvSpPr>
          <p:cNvPr id="6" name="内容占位符 1"/>
          <p:cNvSpPr txBox="1"/>
          <p:nvPr/>
        </p:nvSpPr>
        <p:spPr bwMode="auto">
          <a:xfrm>
            <a:off x="360854" y="5661064"/>
            <a:ext cx="11485848" cy="576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列平衡方程或牛顿第二定律方程进行求解</a:t>
            </a:r>
            <a:r>
              <a:rPr lang="en-US" altLang="zh-CN" b="1"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4991751"/>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安培力作用下的功和能问题</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安培力与重力、弹力、摩擦力一样，会使通电导体在磁场中转动或加速，也会涉及做功问题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不同性质的力做功原理不同，但做功的本质都是将一种形式的能转化为另一种形式的能，安培力做正功，将电能转化为动能或其他形式的能；安培力做负功，即通电导线克服安培力做功，将其他形式的能转化为电能</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求解这类问题时，要明确安培力是恒力还是变力，而且安培力做功与重力、电场力做功不同，安培力做功与路径有关，通常需要结合动能定理、功能关系、能量守恒定律等来分析</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总之，这类题目可以用所有动力学规律，可以用各种有关功、能的规律，只不过新增了安培力及其做功的相关规律</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650778"/>
          </a:xfrm>
        </p:spPr>
        <p:txBody>
          <a:bodyPr/>
          <a:lstStyle/>
          <a:p>
            <a:pPr hangingPunct="0">
              <a:lnSpc>
                <a:spcPct val="140000"/>
              </a:lnSpc>
              <a:spcAft>
                <a:spcPts val="0"/>
              </a:spcAft>
            </a:pP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zh-CN" altLang="zh-CN" sz="2200"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多选</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某同学学习了电磁炮驱动原理后，设计了圆形轨道的电磁炮模型，如图甲所示，半径为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en-US" altLang="zh-CN" sz="2200" b="1" baseline="-25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半圆形轨道，平行竖直摆放，轨道间距也为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，空间有辐向分布的磁场，使得轨道所在处磁感应强度大小恒为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，用质量为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、长度为</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的细导体棒代替炮弹，导体棒与轨道接触良好，正视图如图乙所示，轨道最高位置与圆心齐平</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给导体棒输入垂直纸面向里的恒定电流</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，将其从轨道最高位置由静止释放，使得导体棒在半圆形轨道上做圆周运动，到达另一侧最高位置时完成加速</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忽略一切摩擦，且不考虑导体棒中电流产生的磁场及电磁感应现象的影响，下列说法正确的</a:t>
            </a:r>
            <a:r>
              <a:rPr lang="zh-CN"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是</a:t>
            </a: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为实现电磁加速</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应从左侧释放导体棒</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导体棒到达轨道最低点时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其加速度方向竖直向上</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8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加速完成时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导体棒获得的速度</a:t>
            </a:r>
            <a:r>
              <a:rPr lang="zh-CN" altLang="zh-CN" sz="2200"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大小</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endParaRPr lang="en-US" altLang="zh-CN" sz="8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lnSpc>
                <a:spcPct val="140000"/>
              </a:lnSpc>
              <a:spcAft>
                <a:spcPts val="0"/>
              </a:spcAft>
            </a:pPr>
            <a:r>
              <a:rPr lang="en-US" altLang="zh-CN" sz="2200"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en-US" altLang="zh-CN" sz="2200"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加速完成时</a:t>
            </a:r>
            <a:r>
              <a:rPr lang="zh-CN"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sz="2200"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轨道对导体棒的支持力大小为</a:t>
            </a:r>
            <a:r>
              <a:rPr lang="en-US" altLang="zh-CN" sz="2200"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sz="2200"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endParaRPr lang="zh-CN" altLang="zh-CN" sz="22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24典例4.eps" descr="id:2147490110;FounderCES"/>
          <p:cNvPicPr/>
          <p:nvPr/>
        </p:nvPicPr>
        <p:blipFill>
          <a:blip r:embed="rId1"/>
          <a:stretch>
            <a:fillRect/>
          </a:stretch>
        </p:blipFill>
        <p:spPr>
          <a:xfrm>
            <a:off x="478582" y="862066"/>
            <a:ext cx="1119048" cy="360938"/>
          </a:xfrm>
          <a:prstGeom prst="rect">
            <a:avLst/>
          </a:prstGeom>
        </p:spPr>
      </p:pic>
      <mc:AlternateContent xmlns:mc="http://schemas.openxmlformats.org/markup-compatibility/2006">
        <mc:Choice xmlns:a14="http://schemas.microsoft.com/office/drawing/2010/main" Requires="a14">
          <p:sp>
            <p:nvSpPr>
              <p:cNvPr id="5" name="矩形 4"/>
              <p:cNvSpPr/>
              <p:nvPr/>
            </p:nvSpPr>
            <p:spPr>
              <a:xfrm>
                <a:off x="5205757" y="5041169"/>
                <a:ext cx="1364604" cy="781304"/>
              </a:xfrm>
              <a:prstGeom prst="rect">
                <a:avLst/>
              </a:prstGeom>
            </p:spPr>
            <p:txBody>
              <a:bodyPr wrap="none">
                <a:spAutoFit/>
              </a:bodyPr>
              <a:lstStyle/>
              <a:p>
                <a:r>
                  <a:rPr lang="zh-CN" altLang="zh-CN" sz="2200" dirty="0">
                    <a:solidFill>
                      <a:srgbClr val="000000"/>
                    </a:solidFill>
                    <a:ea typeface="楷体" panose="02010609060101010101" pitchFamily="49" charset="-122"/>
                    <a:cs typeface="Times New Roman" panose="02020603050405020304" pitchFamily="18" charset="0"/>
                  </a:rPr>
                  <a:t>为</a:t>
                </a:r>
                <a:r>
                  <a:rPr lang="en-US" altLang="zh-CN" sz="2200" i="1" dirty="0">
                    <a:solidFill>
                      <a:srgbClr val="000000"/>
                    </a:solidFill>
                    <a:cs typeface="Times New Roman" panose="02020603050405020304" pitchFamily="18" charset="0"/>
                  </a:rPr>
                  <a:t>R</a:t>
                </a:r>
                <a14:m>
                  <m:oMath xmlns:m="http://schemas.openxmlformats.org/officeDocument/2006/math">
                    <m:rad>
                      <m:radPr>
                        <m:degHide m:val="on"/>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sz="2200"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sz="2200" i="1">
                                <a:solidFill>
                                  <a:srgbClr val="000000"/>
                                </a:solidFill>
                                <a:latin typeface="Cambria Math" panose="02040503050406030204" pitchFamily="18" charset="0"/>
                                <a:cs typeface="Times New Roman" panose="02020603050405020304" pitchFamily="18" charset="0"/>
                              </a:rPr>
                              <m:t>𝟐</m:t>
                            </m:r>
                            <m:r>
                              <a:rPr lang="en-US" altLang="zh-CN" sz="2200" i="1">
                                <a:solidFill>
                                  <a:srgbClr val="000000"/>
                                </a:solidFill>
                                <a:latin typeface="Cambria Math" panose="02040503050406030204" pitchFamily="18" charset="0"/>
                                <a:cs typeface="Times New Roman" panose="02020603050405020304" pitchFamily="18" charset="0"/>
                              </a:rPr>
                              <m:t>𝛑</m:t>
                            </m:r>
                            <m:r>
                              <a:rPr lang="en-US" altLang="zh-CN" sz="2200" i="1">
                                <a:solidFill>
                                  <a:srgbClr val="000000"/>
                                </a:solidFill>
                                <a:latin typeface="Cambria Math" panose="02040503050406030204" pitchFamily="18" charset="0"/>
                                <a:cs typeface="Times New Roman" panose="02020603050405020304" pitchFamily="18" charset="0"/>
                              </a:rPr>
                              <m:t>𝑩𝑰</m:t>
                            </m:r>
                          </m:num>
                          <m:den>
                            <m:r>
                              <a:rPr lang="en-US" altLang="zh-CN" sz="2200" i="1">
                                <a:solidFill>
                                  <a:srgbClr val="000000"/>
                                </a:solidFill>
                                <a:latin typeface="Cambria Math" panose="02040503050406030204" pitchFamily="18" charset="0"/>
                                <a:cs typeface="Times New Roman" panose="02020603050405020304" pitchFamily="18" charset="0"/>
                              </a:rPr>
                              <m:t>𝒎</m:t>
                            </m:r>
                          </m:den>
                        </m:f>
                      </m:e>
                    </m:rad>
                  </m:oMath>
                </a14:m>
                <a:endParaRPr lang="zh-CN" altLang="en-US" dirty="0"/>
              </a:p>
            </p:txBody>
          </p:sp>
        </mc:Choice>
        <mc:Fallback>
          <p:sp>
            <p:nvSpPr>
              <p:cNvPr id="5" name="矩形 4"/>
              <p:cNvSpPr>
                <a:spLocks noRot="1" noChangeAspect="1" noMove="1" noResize="1" noEditPoints="1" noAdjustHandles="1" noChangeArrowheads="1" noChangeShapeType="1" noTextEdit="1"/>
              </p:cNvSpPr>
              <p:nvPr/>
            </p:nvSpPr>
            <p:spPr>
              <a:xfrm>
                <a:off x="5205757" y="5041169"/>
                <a:ext cx="1364604" cy="781304"/>
              </a:xfrm>
              <a:prstGeom prst="rect">
                <a:avLst/>
              </a:prstGeom>
              <a:blipFill rotWithShape="1">
                <a:blip r:embed="rId2"/>
                <a:stretch>
                  <a:fillRect l="-2" t="-69" r="1" b="20"/>
                </a:stretch>
              </a:blipFill>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7310198" y="4077072"/>
            <a:ext cx="4536504" cy="1464453"/>
          </a:xfrm>
          <a:prstGeom prst="rect">
            <a:avLst/>
          </a:prstGeom>
        </p:spPr>
      </p:pic>
      <p:sp>
        <p:nvSpPr>
          <p:cNvPr id="7" name="内容占位符 1"/>
          <p:cNvSpPr txBox="1"/>
          <p:nvPr/>
        </p:nvSpPr>
        <p:spPr bwMode="auto">
          <a:xfrm>
            <a:off x="8165457" y="5499307"/>
            <a:ext cx="35090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0" hangingPunct="0">
              <a:spcBef>
                <a:spcPct val="0"/>
              </a:spcBef>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内容占位符 1"/>
              <p:cNvSpPr>
                <a:spLocks noGrp="1"/>
              </p:cNvSpPr>
              <p:nvPr>
                <p:ph idx="1"/>
              </p:nvPr>
            </p:nvSpPr>
            <p:spPr>
              <a:xfrm>
                <a:off x="360854" y="1299191"/>
                <a:ext cx="11485848" cy="4870116"/>
              </a:xfrm>
            </p:spPr>
            <p:txBody>
              <a:bodyPr/>
              <a:lstStyle/>
              <a:p>
                <a:pPr hangingPunct="0">
                  <a:spcAft>
                    <a:spcPts val="0"/>
                  </a:spcAft>
                </a:pP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由</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左手定则可知导体棒在左侧时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受到</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使导体棒向下加速</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导体</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棒</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到达轨道最低点时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竖直方向受到重力和</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支持</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安培力水平向右</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则合力方向不是竖直</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向上</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其加速度方向也不是竖直向上的</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对加速过程根据动能定理有 </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BIL</a:t>
                </a:r>
                <a:r>
                  <a:rPr lang="zh-CN" altLang="zh-CN"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𝟏</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den>
                    </m:f>
                  </m:oMath>
                </a14:m>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en-US" altLang="zh-CN" b="1" baseline="3000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解</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得</a:t>
                </a:r>
                <a:r>
                  <a:rPr lang="en-US" altLang="zh-CN" b="1" i="1" dirty="0">
                    <a:solidFill>
                      <a:srgbClr val="000000"/>
                    </a:solidFill>
                    <a:latin typeface="Book Antiqua" panose="02040602050305030304" pitchFamily="18" charset="0"/>
                    <a:ea typeface="宋体" panose="02010600030101010101" pitchFamily="2" charset="-122"/>
                    <a:cs typeface="Times New Roman" panose="02020603050405020304" pitchFamily="18" charset="0"/>
                  </a:rPr>
                  <a:t>v</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R</a:t>
                </a:r>
                <a14:m>
                  <m:oMath xmlns:m="http://schemas.openxmlformats.org/officeDocument/2006/math">
                    <m:rad>
                      <m:radPr>
                        <m:degHide m:val="on"/>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radPr>
                      <m:deg/>
                      <m:e>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𝛑</m:t>
                            </m:r>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𝑩𝑰</m:t>
                            </m:r>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𝒎</m:t>
                            </m:r>
                          </m:den>
                        </m:f>
                      </m:e>
                    </m:rad>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正确</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加速完成时</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根据牛顿第二定律</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可知轨道对导体棒的支持力大小为</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m</a:t>
                </a:r>
                <a14:m>
                  <m:oMath xmlns:m="http://schemas.openxmlformats.org/officeDocument/2006/math">
                    <m:f>
                      <m:f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fPr>
                      <m:num>
                        <m:sSup>
                          <m:sSupPr>
                            <m:ctrlPr>
                              <a:rPr lang="zh-CN" altLang="zh-CN" b="1" i="1">
                                <a:solidFill>
                                  <a:srgbClr val="000000"/>
                                </a:solidFill>
                                <a:latin typeface="Cambria Math" panose="02040503050406030204" pitchFamily="18" charset="0"/>
                                <a:ea typeface="Cambria Math" panose="02040503050406030204" pitchFamily="18" charset="0"/>
                                <a:cs typeface="Times New Roman" panose="02020603050405020304" pitchFamily="18" charset="0"/>
                              </a:rPr>
                            </m:ctrlPr>
                          </m:sSupPr>
                          <m:e>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𝒗</m:t>
                            </m:r>
                          </m:e>
                          <m:sup>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𝟐</m:t>
                            </m:r>
                          </m:sup>
                        </m:sSup>
                      </m:num>
                      <m:den>
                        <m:r>
                          <a:rPr lang="en-US" altLang="zh-CN" b="1" i="1">
                            <a:solidFill>
                              <a:srgbClr val="000000"/>
                            </a:solidFill>
                            <a:latin typeface="Cambria Math" panose="02040503050406030204" pitchFamily="18" charset="0"/>
                            <a:ea typeface="宋体" panose="02010600030101010101" pitchFamily="2" charset="-122"/>
                            <a:cs typeface="Times New Roman" panose="02020603050405020304" pitchFamily="18" charset="0"/>
                          </a:rPr>
                          <m:t>𝑹</m:t>
                        </m:r>
                      </m:den>
                    </m:f>
                  </m:oMath>
                </a14:m>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2π</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BIR</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D</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错误</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故选</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mc:Choice>
        <mc:Fallback>
          <p:sp>
            <p:nvSpPr>
              <p:cNvPr id="2" name="内容占位符 1"/>
              <p:cNvSpPr>
                <a:spLocks noRot="1" noChangeAspect="1" noMove="1" noResize="1" noEditPoints="1" noAdjustHandles="1" noChangeArrowheads="1" noChangeShapeType="1" noTextEdit="1"/>
              </p:cNvSpPr>
              <p:nvPr>
                <p:ph idx="1"/>
              </p:nvPr>
            </p:nvSpPr>
            <p:spPr>
              <a:xfrm>
                <a:off x="360854" y="1299191"/>
                <a:ext cx="11485848" cy="4870116"/>
              </a:xfrm>
              <a:blipFill rotWithShape="1">
                <a:blip r:embed="rId1"/>
                <a:stretch>
                  <a:fillRect l="-2" t="-13" r="1" b="6"/>
                </a:stretch>
              </a:blipFill>
            </p:spPr>
            <p:txBody>
              <a:bodyPr/>
              <a:lstStyle/>
              <a:p>
                <a:r>
                  <a:rPr lang="zh-CN" altLang="en-US">
                    <a:noFill/>
                  </a:rPr>
                  <a:t> </a:t>
                </a:r>
              </a:p>
            </p:txBody>
          </p:sp>
        </mc:Fallback>
      </mc:AlternateContent>
      <p:pic>
        <p:nvPicPr>
          <p:cNvPr id="3" name="24解析.eps" descr="id:2147489949;FounderCES"/>
          <p:cNvPicPr/>
          <p:nvPr/>
        </p:nvPicPr>
        <p:blipFill>
          <a:blip r:embed="rId2"/>
          <a:stretch>
            <a:fillRect/>
          </a:stretch>
        </p:blipFill>
        <p:spPr>
          <a:xfrm>
            <a:off x="497192" y="1508446"/>
            <a:ext cx="826824" cy="295189"/>
          </a:xfrm>
          <a:prstGeom prst="rect">
            <a:avLst/>
          </a:prstGeom>
        </p:spPr>
      </p:pic>
      <p:pic>
        <p:nvPicPr>
          <p:cNvPr id="4" name="24答案.eps" descr="id:2147489956;FounderCES"/>
          <p:cNvPicPr/>
          <p:nvPr/>
        </p:nvPicPr>
        <p:blipFill>
          <a:blip r:embed="rId3"/>
          <a:stretch>
            <a:fillRect/>
          </a:stretch>
        </p:blipFill>
        <p:spPr>
          <a:xfrm>
            <a:off x="497192" y="919024"/>
            <a:ext cx="826824" cy="295189"/>
          </a:xfrm>
          <a:prstGeom prst="rect">
            <a:avLst/>
          </a:prstGeom>
        </p:spPr>
      </p:pic>
      <p:sp>
        <p:nvSpPr>
          <p:cNvPr id="6" name="矩形 5"/>
          <p:cNvSpPr/>
          <p:nvPr/>
        </p:nvSpPr>
        <p:spPr>
          <a:xfrm>
            <a:off x="1596026" y="715459"/>
            <a:ext cx="630301" cy="646331"/>
          </a:xfrm>
          <a:prstGeom prst="rect">
            <a:avLst/>
          </a:prstGeom>
        </p:spPr>
        <p:txBody>
          <a:bodyPr wrap="none">
            <a:spAutoFit/>
          </a:bodyPr>
          <a:lstStyle/>
          <a:p>
            <a:pPr algn="just">
              <a:lnSpc>
                <a:spcPct val="150000"/>
              </a:lnSpc>
              <a:spcAft>
                <a:spcPts val="0"/>
              </a:spcAft>
            </a:pPr>
            <a:r>
              <a:rPr lang="en-US" altLang="zh-CN" sz="2400" dirty="0">
                <a:solidFill>
                  <a:srgbClr val="000000"/>
                </a:solidFill>
                <a:cs typeface="Times New Roman" panose="02020603050405020304" pitchFamily="18" charset="0"/>
              </a:rPr>
              <a:t>AC</a:t>
            </a:r>
            <a:endParaRPr lang="zh-CN" altLang="zh-CN" sz="1050" dirty="0">
              <a:solidFill>
                <a:srgbClr val="000000"/>
              </a:solidFill>
              <a:cs typeface="Times New Roman" panose="02020603050405020304" pitchFamily="18" charset="0"/>
            </a:endParaRPr>
          </a:p>
        </p:txBody>
      </p:sp>
      <p:pic>
        <p:nvPicPr>
          <p:cNvPr id="7" name="图片 6"/>
          <p:cNvPicPr>
            <a:picLocks noChangeAspect="1"/>
          </p:cNvPicPr>
          <p:nvPr/>
        </p:nvPicPr>
        <p:blipFill>
          <a:blip r:embed="rId4"/>
          <a:stretch>
            <a:fillRect/>
          </a:stretch>
        </p:blipFill>
        <p:spPr>
          <a:xfrm>
            <a:off x="7175326" y="1628800"/>
            <a:ext cx="4536504" cy="1464453"/>
          </a:xfrm>
          <a:prstGeom prst="rect">
            <a:avLst/>
          </a:prstGeom>
        </p:spPr>
      </p:pic>
      <p:sp>
        <p:nvSpPr>
          <p:cNvPr id="8" name="内容占位符 1"/>
          <p:cNvSpPr txBox="1"/>
          <p:nvPr/>
        </p:nvSpPr>
        <p:spPr bwMode="auto">
          <a:xfrm>
            <a:off x="8030585" y="3051035"/>
            <a:ext cx="350904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0" hangingPunct="0">
              <a:spcBef>
                <a:spcPct val="0"/>
              </a:spcBef>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甲</a:t>
            </a:r>
            <a:r>
              <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                              </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乙</a:t>
            </a:r>
            <a:endPar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1"/>
          <p:cNvSpPr>
            <a:spLocks noGrp="1"/>
          </p:cNvSpPr>
          <p:nvPr>
            <p:ph idx="1"/>
          </p:nvPr>
        </p:nvSpPr>
        <p:spPr>
          <a:xfrm>
            <a:off x="360854" y="830719"/>
            <a:ext cx="11485848" cy="5078313"/>
          </a:xfrm>
          <a:solidFill>
            <a:srgbClr val="E3F2E7"/>
          </a:solidFill>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            (</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安培力的方向和磁场、电流方向有关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gn="dist"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安培力的方向既跟磁场方向垂直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又跟电流方向垂直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也就是说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安培力的</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方</a:t>
            </a:r>
            <a:endParaRPr lang="en-US"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endParaRPr>
          </a:p>
          <a:p>
            <a:pPr algn="dist" hangingPunct="0">
              <a:spcAft>
                <a:spcPts val="0"/>
              </a:spcAft>
            </a:pP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向</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总是垂直于磁场方向和电流方向所决定的平面</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注</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电流方向不一定和磁场</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方向</a:t>
            </a:r>
            <a:endParaRPr lang="en-US"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垂直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通电直导线所受安培力的方向和磁场方向、电流方向</a:t>
            </a:r>
            <a:r>
              <a:rPr lang="zh-CN" altLang="zh-CN" b="1" dirty="0" smtClean="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之间</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的关系</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仿宋" panose="02010609060101010101" pitchFamily="49" charset="-122"/>
                <a:cs typeface="Times New Roman" panose="02020603050405020304" pitchFamily="18" charset="0"/>
              </a:rPr>
              <a:t>可以用左手定则来判断</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endParaRPr>
          </a:p>
          <a:p>
            <a:pPr hangingPunct="0">
              <a:spcAft>
                <a:spcPts val="0"/>
              </a:spcAft>
            </a:pP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8" name="温馨提示.eps" descr="id:2147489830;FounderCES"/>
          <p:cNvPicPr/>
          <p:nvPr/>
        </p:nvPicPr>
        <p:blipFill>
          <a:blip r:embed="rId1"/>
          <a:stretch>
            <a:fillRect/>
          </a:stretch>
        </p:blipFill>
        <p:spPr>
          <a:xfrm>
            <a:off x="478582" y="1002861"/>
            <a:ext cx="1800199" cy="353927"/>
          </a:xfrm>
          <a:prstGeom prst="rect">
            <a:avLst/>
          </a:prstGeom>
        </p:spPr>
      </p:pic>
      <p:pic>
        <p:nvPicPr>
          <p:cNvPr id="9" name="za314.jpg" descr="id:2147489823;FounderCES"/>
          <p:cNvPicPr/>
          <p:nvPr/>
        </p:nvPicPr>
        <p:blipFill>
          <a:blip r:embed="rId2">
            <a:clrChange>
              <a:clrFrom>
                <a:srgbClr val="FFFFFE"/>
              </a:clrFrom>
              <a:clrTo>
                <a:srgbClr val="FFFFFE">
                  <a:alpha val="0"/>
                </a:srgbClr>
              </a:clrTo>
            </a:clrChange>
          </a:blip>
          <a:stretch>
            <a:fillRect/>
          </a:stretch>
        </p:blipFill>
        <p:spPr>
          <a:xfrm>
            <a:off x="5663158" y="3664940"/>
            <a:ext cx="1497844" cy="2140324"/>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308324"/>
          </a:xfrm>
        </p:spPr>
        <p:txBody>
          <a:bodyPr/>
          <a:lstStyle/>
          <a:p>
            <a:pPr hangingPunct="0">
              <a:spcAft>
                <a:spcPts val="0"/>
              </a:spcAft>
            </a:pPr>
            <a:r>
              <a:rPr lang="en-US" altLang="zh-CN" b="1" dirty="0" smtClean="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安培力</a:t>
            </a:r>
            <a:r>
              <a:rPr lang="zh-CN" altLang="zh-CN" b="1" dirty="0">
                <a:solidFill>
                  <a:srgbClr val="00B050"/>
                </a:solidFill>
                <a:latin typeface="Times New Roman" panose="02020603050405020304" pitchFamily="18" charset="0"/>
                <a:ea typeface="黑体" panose="02010609060101010101" pitchFamily="49" charset="-122"/>
                <a:cs typeface="Times New Roman" panose="02020603050405020304" pitchFamily="18" charset="0"/>
              </a:rPr>
              <a:t>的大小</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导线所受安培力的大小与导线的长度、电流的大小和磁感应强度有关</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通电导线跟磁场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垂直</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时，安培力最大，</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IlB</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通电导线跟磁场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平行</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时，安培力最小，</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知识点2.eps" descr="id:2147489837;FounderCES"/>
          <p:cNvPicPr/>
          <p:nvPr/>
        </p:nvPicPr>
        <p:blipFill>
          <a:blip r:embed="rId1"/>
          <a:stretch>
            <a:fillRect/>
          </a:stretch>
        </p:blipFill>
        <p:spPr>
          <a:xfrm>
            <a:off x="450589" y="918114"/>
            <a:ext cx="1242798" cy="330495"/>
          </a:xfrm>
          <a:prstGeom prst="rect">
            <a:avLst/>
          </a:prstGeom>
        </p:spPr>
      </p:pic>
      <p:sp>
        <p:nvSpPr>
          <p:cNvPr id="4" name="内容占位符 1"/>
          <p:cNvSpPr txBox="1"/>
          <p:nvPr/>
        </p:nvSpPr>
        <p:spPr bwMode="auto">
          <a:xfrm>
            <a:off x="360854" y="2968892"/>
            <a:ext cx="9118728" cy="1753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lvl1pPr marL="0" indent="0" algn="just" rtl="0" fontAlgn="base">
              <a:lnSpc>
                <a:spcPct val="150000"/>
              </a:lnSpc>
              <a:spcBef>
                <a:spcPts val="0"/>
              </a:spcBef>
              <a:spcAft>
                <a:spcPct val="0"/>
              </a:spcAft>
              <a:buFontTx/>
              <a:buNone/>
              <a:tabLst>
                <a:tab pos="5645150" algn="l"/>
                <a:tab pos="9862820" algn="l"/>
              </a:tabLst>
              <a:defRPr sz="2400" b="0" kern="1200">
                <a:solidFill>
                  <a:schemeClr val="tx1"/>
                </a:solidFill>
                <a:latin typeface="+mn-lt"/>
                <a:ea typeface="+mn-ea"/>
                <a:cs typeface="+mn-cs"/>
              </a:defRPr>
            </a:lvl1pPr>
            <a:lvl2pPr marL="457200" indent="0" algn="l" rtl="0" fontAlgn="base">
              <a:spcBef>
                <a:spcPct val="20000"/>
              </a:spcBef>
              <a:spcAft>
                <a:spcPct val="0"/>
              </a:spcAft>
              <a:buFontTx/>
              <a:buNone/>
              <a:defRPr sz="2800" b="1" kern="1200">
                <a:solidFill>
                  <a:schemeClr val="tx1"/>
                </a:solidFill>
                <a:latin typeface="+mn-lt"/>
                <a:ea typeface="+mn-ea"/>
                <a:cs typeface="+mn-cs"/>
              </a:defRPr>
            </a:lvl2pPr>
            <a:lvl3pPr marL="914400" indent="0" algn="l" rtl="0" fontAlgn="base">
              <a:spcBef>
                <a:spcPct val="20000"/>
              </a:spcBef>
              <a:spcAft>
                <a:spcPct val="0"/>
              </a:spcAft>
              <a:buFontTx/>
              <a:buNone/>
              <a:defRPr sz="2800" b="1" kern="1200">
                <a:solidFill>
                  <a:schemeClr val="tx1"/>
                </a:solidFill>
                <a:latin typeface="+mn-lt"/>
                <a:ea typeface="+mn-ea"/>
                <a:cs typeface="+mn-cs"/>
              </a:defRPr>
            </a:lvl3pPr>
            <a:lvl4pPr marL="1371600" indent="0" algn="l" rtl="0" fontAlgn="base">
              <a:spcBef>
                <a:spcPct val="20000"/>
              </a:spcBef>
              <a:spcAft>
                <a:spcPct val="0"/>
              </a:spcAft>
              <a:buFontTx/>
              <a:buNone/>
              <a:defRPr sz="2800" b="1" kern="1200">
                <a:solidFill>
                  <a:schemeClr val="tx1"/>
                </a:solidFill>
                <a:latin typeface="+mn-lt"/>
                <a:ea typeface="+mn-ea"/>
                <a:cs typeface="+mn-cs"/>
              </a:defRPr>
            </a:lvl4pPr>
            <a:lvl5pPr marL="1828800" indent="0" algn="l" rtl="0" fontAlgn="base">
              <a:spcBef>
                <a:spcPct val="20000"/>
              </a:spcBef>
              <a:spcAft>
                <a:spcPct val="0"/>
              </a:spcAft>
              <a:buFontTx/>
              <a:buNone/>
              <a:defRPr sz="28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eaLnBrk="1" hangingPunct="0">
              <a:spcAft>
                <a:spcPts val="0"/>
              </a:spcAft>
            </a:pP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通电导线跟磁场夹角为</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 </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时，把磁感应强度</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分解为与导线垂直的分量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和与导线平行的分量</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baseline="-25000"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，如图所示，则</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a:t>
            </a: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 </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zh-CN" altLang="zh-CN" b="1" baseline="-25000" dirty="0" smtClean="0">
                <a:solidFill>
                  <a:srgbClr val="000000"/>
                </a:solidFill>
                <a:latin typeface="Times New Roman" panose="02020603050405020304" pitchFamily="18" charset="0"/>
                <a:ea typeface="宋体" panose="02010600030101010101" pitchFamily="2" charset="-122"/>
                <a:cs typeface="宋体" panose="02010600030101010101" pitchFamily="2" charset="-122"/>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cos </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导线所受的安培力是</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B</a:t>
            </a:r>
            <a:r>
              <a:rPr lang="en-US" altLang="zh-CN" b="1" baseline="-25000"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产生的，</a:t>
            </a:r>
            <a:r>
              <a:rPr lang="en-US" altLang="zh-CN" b="1" i="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IlB</a:t>
            </a:r>
            <a:r>
              <a:rPr lang="en-US" altLang="zh-CN" b="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θ</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5" name="za312.jpg" descr="id:2147489844;FounderCES"/>
          <p:cNvPicPr/>
          <p:nvPr/>
        </p:nvPicPr>
        <p:blipFill>
          <a:blip r:embed="rId2"/>
          <a:stretch>
            <a:fillRect/>
          </a:stretch>
        </p:blipFill>
        <p:spPr>
          <a:xfrm>
            <a:off x="9767614" y="2769725"/>
            <a:ext cx="1656184" cy="215266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磁</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电式电流表</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结构</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磁电式电流表最基本的组成部分是磁体和放在磁体两极之间的线圈</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知识点3.eps" descr="id:2147489851;FounderCES"/>
          <p:cNvPicPr/>
          <p:nvPr/>
        </p:nvPicPr>
        <p:blipFill>
          <a:blip r:embed="rId1"/>
          <a:stretch>
            <a:fillRect/>
          </a:stretch>
        </p:blipFill>
        <p:spPr>
          <a:xfrm>
            <a:off x="390148" y="908720"/>
            <a:ext cx="1279956" cy="340376"/>
          </a:xfrm>
          <a:prstGeom prst="rect">
            <a:avLst/>
          </a:prstGeom>
        </p:spPr>
      </p:pic>
      <p:pic>
        <p:nvPicPr>
          <p:cNvPr id="6" name="ca530.jpg" descr="id:2147489858;FounderCES"/>
          <p:cNvPicPr/>
          <p:nvPr/>
        </p:nvPicPr>
        <p:blipFill>
          <a:blip r:embed="rId2"/>
          <a:stretch>
            <a:fillRect/>
          </a:stretch>
        </p:blipFill>
        <p:spPr>
          <a:xfrm>
            <a:off x="4591610" y="2852936"/>
            <a:ext cx="3024336" cy="294078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5078313"/>
          </a:xfrm>
        </p:spPr>
        <p:txBody>
          <a:bodyPr/>
          <a:lstStyle/>
          <a:p>
            <a:pPr hangingPunct="0">
              <a:spcAft>
                <a:spcPts val="0"/>
              </a:spcAft>
            </a:pP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工作原理</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线圈在磁场中受力的情况如图所示</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流通</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过线圈时，导线受到安培力的作用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左</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手</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定则可以判定，线圈左右两边所受的</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安培</a:t>
            </a:r>
            <a:endPar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力</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的方向相反，于是安装在轴上的线圈就要转动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线圈转动时，螺旋弹簧变形，以反抗线圈的转动</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电流越大，安培力就越大，螺旋弹簧的形变也就越大，线圈偏转的角度也越大，达到新的平衡</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所以，从线圈偏转的角度就能判断通过电流的大小</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线圈中的电流方向改变时，安培力的方向随着改变，指针的偏转方向也随着改变</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所以，根据指针的偏转方向，可以知道被测电流的方向</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3" name="za313.jpg" descr="id:2147489865;FounderCES"/>
          <p:cNvPicPr/>
          <p:nvPr/>
        </p:nvPicPr>
        <p:blipFill>
          <a:blip r:embed="rId1"/>
          <a:stretch>
            <a:fillRect/>
          </a:stretch>
        </p:blipFill>
        <p:spPr>
          <a:xfrm>
            <a:off x="6957515" y="1345064"/>
            <a:ext cx="2071027" cy="1424685"/>
          </a:xfrm>
          <a:prstGeom prst="rect">
            <a:avLst/>
          </a:prstGeom>
        </p:spPr>
      </p:pic>
      <p:pic>
        <p:nvPicPr>
          <p:cNvPr id="4" name="ca531.jpg" descr="id:2147489872;FounderCES"/>
          <p:cNvPicPr/>
          <p:nvPr/>
        </p:nvPicPr>
        <p:blipFill>
          <a:blip r:embed="rId2"/>
          <a:stretch>
            <a:fillRect/>
          </a:stretch>
        </p:blipFill>
        <p:spPr>
          <a:xfrm>
            <a:off x="9695606" y="1268760"/>
            <a:ext cx="1800200" cy="1365512"/>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1684244"/>
          </a:xfrm>
        </p:spPr>
        <p:txBody>
          <a:bodyPr/>
          <a:lstStyle/>
          <a:p>
            <a:pPr hangingPunct="0">
              <a:spcAft>
                <a:spcPts val="0"/>
              </a:spcAft>
            </a:pPr>
            <a:r>
              <a:rPr lang="en-US"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黑体" panose="02010609060101010101" pitchFamily="49" charset="-122"/>
                <a:cs typeface="Times New Roman" panose="02020603050405020304" pitchFamily="18" charset="0"/>
              </a:rPr>
              <a:t>优缺点</a:t>
            </a:r>
            <a:endParaRPr lang="zh-CN" altLang="zh-CN" sz="1050"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612140" hangingPunct="0">
              <a:spcAft>
                <a:spcPts val="0"/>
              </a:spcAft>
            </a:pP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磁电式电流表的优点是</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灵敏度高</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，可以测出很弱的电流；缺点是线圈的</a:t>
            </a:r>
            <a:r>
              <a:rPr lang="zh-CN" altLang="zh-CN" b="1" dirty="0" smtClean="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导线很细</a:t>
            </a:r>
            <a:r>
              <a:rPr lang="zh-CN" altLang="zh-CN" b="1" dirty="0" smtClean="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，允许通过的电流很弱</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smtClean="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几十微安到几毫安</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1484784"/>
            <a:ext cx="11485848" cy="2306955"/>
          </a:xfrm>
        </p:spPr>
        <p:txBody>
          <a:bodyPr/>
          <a:lstStyle/>
          <a:p>
            <a:pPr hangingPunct="0">
              <a:spcAft>
                <a:spcPts val="0"/>
              </a:spcAft>
            </a:pPr>
            <a:r>
              <a:rPr lang="en-US"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                 </a:t>
            </a:r>
            <a:r>
              <a:rPr lang="zh-CN" altLang="zh-CN" b="1" dirty="0" smtClean="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安培力</a:t>
            </a:r>
            <a:r>
              <a:rPr lang="zh-CN" altLang="zh-CN" b="1" dirty="0">
                <a:solidFill>
                  <a:srgbClr val="1EB26A"/>
                </a:solidFill>
                <a:latin typeface="Times New Roman" panose="02020603050405020304" pitchFamily="18" charset="0"/>
                <a:ea typeface="黑体" panose="02010609060101010101" pitchFamily="49" charset="-122"/>
                <a:cs typeface="Times New Roman" panose="02020603050405020304" pitchFamily="18" charset="0"/>
              </a:rPr>
              <a:t>的计算</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i="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F</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IlB</a:t>
            </a:r>
            <a:r>
              <a:rPr lang="en-US" altLang="zh-CN" b="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sin </a:t>
            </a:r>
            <a:r>
              <a:rPr lang="en-US" altLang="zh-CN" b="1" i="1" dirty="0" err="1">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θ</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适用于匀强磁场中的通电直导线，求弯曲导线在匀强磁场中所受安培力时，</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为</a:t>
            </a:r>
            <a:r>
              <a:rPr lang="zh-CN" altLang="zh-CN" b="1" dirty="0">
                <a:solidFill>
                  <a:srgbClr val="000000"/>
                </a:solidFill>
                <a:highlight>
                  <a:srgbClr val="FFFF00"/>
                </a:highlight>
                <a:latin typeface="Times New Roman" panose="02020603050405020304" pitchFamily="18" charset="0"/>
                <a:ea typeface="宋体" panose="02010600030101010101" pitchFamily="2" charset="-122"/>
                <a:cs typeface="Times New Roman" panose="02020603050405020304" pitchFamily="18" charset="0"/>
              </a:rPr>
              <a:t>有效长度</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，即导线两端点所连直线的长度，相应的电流方向为沿</a:t>
            </a:r>
            <a:r>
              <a:rPr lang="en-US" altLang="zh-CN" b="1" i="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l</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由始端流向末端，如图所示</a:t>
            </a:r>
            <a:r>
              <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en-US" altLang="zh-CN" b="1" dirty="0" smtClean="0">
              <a:solidFill>
                <a:srgbClr val="000000"/>
              </a:solidFill>
              <a:latin typeface="宋体" panose="02010600030101010101" pitchFamily="2" charset="-122"/>
              <a:ea typeface="宋体" panose="02010600030101010101" pitchFamily="2" charset="-122"/>
              <a:cs typeface="Times New Roman" panose="02020603050405020304" pitchFamily="18" charset="0"/>
            </a:endParaRPr>
          </a:p>
        </p:txBody>
      </p:sp>
      <p:pic>
        <p:nvPicPr>
          <p:cNvPr id="3" name="图片 2"/>
          <p:cNvPicPr>
            <a:picLocks noChangeAspect="1"/>
          </p:cNvPicPr>
          <p:nvPr/>
        </p:nvPicPr>
        <p:blipFill>
          <a:blip r:embed="rId1">
            <a:clrChange>
              <a:clrFrom>
                <a:srgbClr val="FFFFFF"/>
              </a:clrFrom>
              <a:clrTo>
                <a:srgbClr val="FFFFFF">
                  <a:alpha val="0"/>
                </a:srgbClr>
              </a:clrTo>
            </a:clrChange>
          </a:blip>
          <a:stretch>
            <a:fillRect/>
          </a:stretch>
        </p:blipFill>
        <p:spPr>
          <a:xfrm>
            <a:off x="2473598" y="778789"/>
            <a:ext cx="7260360" cy="690782"/>
          </a:xfrm>
          <a:prstGeom prst="rect">
            <a:avLst/>
          </a:prstGeom>
          <a:ln>
            <a:noFill/>
          </a:ln>
        </p:spPr>
      </p:pic>
      <p:pic>
        <p:nvPicPr>
          <p:cNvPr id="4" name="要点1.eps" descr="id:2147489886;FounderCES"/>
          <p:cNvPicPr/>
          <p:nvPr/>
        </p:nvPicPr>
        <p:blipFill>
          <a:blip r:embed="rId2"/>
          <a:stretch>
            <a:fillRect/>
          </a:stretch>
        </p:blipFill>
        <p:spPr>
          <a:xfrm>
            <a:off x="474237" y="1637376"/>
            <a:ext cx="1053832" cy="370126"/>
          </a:xfrm>
          <a:prstGeom prst="rect">
            <a:avLst/>
          </a:prstGeom>
        </p:spPr>
      </p:pic>
      <p:pic>
        <p:nvPicPr>
          <p:cNvPr id="5" name="图片 4"/>
          <p:cNvPicPr>
            <a:picLocks noChangeAspect="1"/>
          </p:cNvPicPr>
          <p:nvPr/>
        </p:nvPicPr>
        <p:blipFill>
          <a:blip r:embed="rId3"/>
          <a:stretch>
            <a:fillRect/>
          </a:stretch>
        </p:blipFill>
        <p:spPr>
          <a:xfrm>
            <a:off x="4439022" y="3429000"/>
            <a:ext cx="3268346" cy="289744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60854" y="746120"/>
            <a:ext cx="11485848" cy="2792239"/>
          </a:xfrm>
        </p:spPr>
        <p:txBody>
          <a:bodyPr/>
          <a:lstStyle/>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2</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同样情况下，通电导线与磁场方向垂直时，所受的安培力最大；通电导线与磁场方向平行时，不受安培力；通电导线与磁场方向斜交时，所受的安培力介于</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0</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和最大值之间</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hangingPunct="0">
              <a:spcAft>
                <a:spcPts val="0"/>
              </a:spcAft>
            </a:pP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en-US"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r>
              <a:rPr lang="zh-CN" altLang="zh-CN" b="1" dirty="0">
                <a:solidFill>
                  <a:srgbClr val="000000"/>
                </a:solidFill>
                <a:latin typeface="Times New Roman" panose="02020603050405020304" pitchFamily="18" charset="0"/>
                <a:ea typeface="宋体" panose="02010600030101010101" pitchFamily="2" charset="-122"/>
                <a:cs typeface="Times New Roman" panose="02020603050405020304" pitchFamily="18" charset="0"/>
              </a:rPr>
              <a:t>当通电导线同时受到几个安培力时，则通电导线所受的安培力为这几个安培力的矢量和</a:t>
            </a:r>
            <a:r>
              <a:rPr lang="en-US" altLang="zh-CN" b="1" dirty="0">
                <a:solidFill>
                  <a:srgbClr val="000000"/>
                </a:solidFill>
                <a:latin typeface="宋体" panose="02010600030101010101" pitchFamily="2" charset="-122"/>
                <a:ea typeface="宋体" panose="02010600030101010101" pitchFamily="2" charset="-122"/>
                <a:cs typeface="Times New Roman" panose="02020603050405020304" pitchFamily="18" charset="0"/>
              </a:rPr>
              <a:t>.</a:t>
            </a:r>
            <a:endParaRPr lang="zh-CN" altLang="zh-CN" sz="105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自定义 1">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9050" algn="ctr">
          <a:solidFill>
            <a:srgbClr val="003300"/>
          </a:solidFill>
          <a:miter lim="800000"/>
        </a:ln>
      </a:spPr>
      <a:bodyPr vert="horz" wrap="none" lIns="91440" tIns="45720" rIns="91440" bIns="45720" numCol="1" rtlCol="0" anchor="ctr" anchorCtr="0" compatLnSpc="1">
        <a:spAutoFit/>
      </a:bodyPr>
      <a:lstStyle>
        <a:defPPr algn="just">
          <a:spcAft>
            <a:spcPts val="0"/>
          </a:spcAft>
          <a:defRPr sz="2800" kern="100" dirty="0" smtClean="0">
            <a:solidFill>
              <a:srgbClr val="FF0000"/>
            </a:solidFill>
          </a:defRPr>
        </a:defPPr>
      </a:lst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ctr">
          <a:defRPr sz="2800" b="1" kern="100">
            <a:solidFill>
              <a:srgbClr val="FF0000"/>
            </a:solidFill>
            <a:cs typeface="Times New Roman" panose="02020603050405020304" pitchFamily="18" charset="0"/>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4562</Words>
  <Application>WPS 演示</Application>
  <PresentationFormat>自定义</PresentationFormat>
  <Paragraphs>160</Paragraphs>
  <Slides>25</Slides>
  <Notes>0</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25</vt:i4>
      </vt:variant>
    </vt:vector>
  </HeadingPairs>
  <TitlesOfParts>
    <vt:vector size="38" baseType="lpstr">
      <vt:lpstr>Arial</vt:lpstr>
      <vt:lpstr>宋体</vt:lpstr>
      <vt:lpstr>Wingdings</vt:lpstr>
      <vt:lpstr>Times New Roman</vt:lpstr>
      <vt:lpstr>楷体</vt:lpstr>
      <vt:lpstr>微软雅黑</vt:lpstr>
      <vt:lpstr>黑体</vt:lpstr>
      <vt:lpstr>仿宋</vt:lpstr>
      <vt:lpstr>Cambria Math</vt:lpstr>
      <vt:lpstr>Arial Unicode MS</vt:lpstr>
      <vt:lpstr>Calibri</vt:lpstr>
      <vt:lpstr>Book Antiqua</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金状元</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陈丽：15106785299</dc:creator>
  <cp:lastModifiedBy>徐启全</cp:lastModifiedBy>
  <cp:revision>392</cp:revision>
  <dcterms:created xsi:type="dcterms:W3CDTF">2020-11-06T05:24:00Z</dcterms:created>
  <dcterms:modified xsi:type="dcterms:W3CDTF">2025-08-06T03:44:07Z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2052-12.1.0.22215</vt:lpwstr>
  </property>
  <property fmtid="{D5CDD505-2E9C-101B-9397-08002B2CF9AE}" pid="3" name="ICV">
    <vt:lpwstr>70409D1B41C647AAA67EE226EDDA7F31_12</vt:lpwstr>
  </property>
</Properties>
</file>